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Ümarnurkne ristkül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Ümarnurkne ristkül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Pealkiri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20" name="Alapealkiri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19" name="Kuupäeva kohatäid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Ümarnurkne ristkül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Ümarnurkne ristkül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Ümarnurkne ristkül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Ümarnurkne ristkül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Ühe ümardatud nurgaga ristküli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dirty="0" smtClean="0"/>
              <a:t>Pildi lisamiseks klõpsake ikooni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Ümarnurkne ristkül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Ümarnurkne ristkül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Pealkirja kohatäid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4" name="Teksti kohatäid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5" name="Kuupäeva kohatäid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BBB0AF-CD3B-435B-BCC3-A4E264723120}" type="datetimeFigureOut">
              <a:rPr lang="et-EE" smtClean="0"/>
              <a:t>26.02.2014</a:t>
            </a:fld>
            <a:endParaRPr lang="et-EE" dirty="0"/>
          </a:p>
        </p:txBody>
      </p:sp>
      <p:sp>
        <p:nvSpPr>
          <p:cNvPr id="18" name="Jaluse kohatäid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69DC08-CF5D-4C1A-8F1F-DF6275D871D2}" type="slidenum">
              <a:rPr lang="et-EE" smtClean="0"/>
              <a:t>‹#›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C00000"/>
                </a:solidFill>
              </a:rPr>
              <a:t>Jäävad ja muutuvad suurused.</a:t>
            </a:r>
            <a:br>
              <a:rPr lang="et-EE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Funktsioonid. 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Türi</a:t>
            </a:r>
          </a:p>
          <a:p>
            <a:r>
              <a:rPr lang="et-EE" dirty="0" smtClean="0"/>
              <a:t>2014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000" i="1" dirty="0"/>
              <a:t>JÄÄVAD JA MUUTUVAD SUURUSED.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t-EE" u="sng" dirty="0">
                <a:solidFill>
                  <a:srgbClr val="C00000"/>
                </a:solidFill>
              </a:rPr>
              <a:t>Muutuvad suurused </a:t>
            </a:r>
            <a:endParaRPr lang="et-EE" u="sng" dirty="0" smtClean="0">
              <a:solidFill>
                <a:srgbClr val="C00000"/>
              </a:solidFill>
            </a:endParaRPr>
          </a:p>
          <a:p>
            <a:r>
              <a:rPr lang="et-EE" dirty="0" smtClean="0"/>
              <a:t>Vanus</a:t>
            </a:r>
          </a:p>
          <a:p>
            <a:r>
              <a:rPr lang="et-EE" dirty="0" smtClean="0"/>
              <a:t>Puu kõrgus</a:t>
            </a:r>
          </a:p>
          <a:p>
            <a:r>
              <a:rPr lang="et-EE" dirty="0" smtClean="0"/>
              <a:t>Kaal</a:t>
            </a:r>
          </a:p>
          <a:p>
            <a:r>
              <a:rPr lang="et-EE" dirty="0" smtClean="0"/>
              <a:t>Kiirus 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t-EE" u="sng" dirty="0">
                <a:solidFill>
                  <a:srgbClr val="00B050"/>
                </a:solidFill>
              </a:rPr>
              <a:t>Jäävad </a:t>
            </a:r>
            <a:r>
              <a:rPr lang="et-EE" u="sng" dirty="0" smtClean="0">
                <a:solidFill>
                  <a:srgbClr val="00B050"/>
                </a:solidFill>
              </a:rPr>
              <a:t>suurused</a:t>
            </a:r>
          </a:p>
          <a:p>
            <a:r>
              <a:rPr lang="et-EE" dirty="0" smtClean="0"/>
              <a:t>Ööpäeva pikkus</a:t>
            </a:r>
          </a:p>
          <a:p>
            <a:r>
              <a:rPr lang="et-EE" dirty="0" smtClean="0"/>
              <a:t>Kuude arv aastas</a:t>
            </a:r>
          </a:p>
          <a:p>
            <a:r>
              <a:rPr lang="et-EE" dirty="0" smtClean="0"/>
              <a:t>Arvu π väärtus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t-EE" dirty="0" smtClean="0"/>
              <a:t>Jätan meelde!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pPr algn="ctr">
              <a:buNone/>
            </a:pPr>
            <a:r>
              <a:rPr lang="et-EE" b="1" dirty="0" smtClean="0">
                <a:solidFill>
                  <a:srgbClr val="C00000"/>
                </a:solidFill>
              </a:rPr>
              <a:t>Muutuvad suurused</a:t>
            </a:r>
          </a:p>
          <a:p>
            <a:pPr algn="ctr">
              <a:buNone/>
            </a:pPr>
            <a:r>
              <a:rPr lang="et-EE" dirty="0"/>
              <a:t>e</a:t>
            </a:r>
            <a:r>
              <a:rPr lang="et-EE" dirty="0" smtClean="0"/>
              <a:t>hk</a:t>
            </a:r>
          </a:p>
          <a:p>
            <a:pPr algn="ctr">
              <a:buNone/>
            </a:pPr>
            <a:r>
              <a:rPr lang="et-EE" b="1" dirty="0" smtClean="0">
                <a:solidFill>
                  <a:srgbClr val="C00000"/>
                </a:solidFill>
              </a:rPr>
              <a:t>MUUTUJAD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pPr algn="ctr">
              <a:buNone/>
            </a:pPr>
            <a:r>
              <a:rPr lang="et-EE" b="1" dirty="0" smtClean="0">
                <a:solidFill>
                  <a:srgbClr val="00B050"/>
                </a:solidFill>
              </a:rPr>
              <a:t>Jäävad suurused </a:t>
            </a:r>
          </a:p>
          <a:p>
            <a:pPr algn="ctr">
              <a:buNone/>
            </a:pPr>
            <a:r>
              <a:rPr lang="et-EE" dirty="0"/>
              <a:t>e</a:t>
            </a:r>
            <a:r>
              <a:rPr lang="et-EE" dirty="0" smtClean="0"/>
              <a:t>hk</a:t>
            </a:r>
          </a:p>
          <a:p>
            <a:pPr algn="ctr">
              <a:buNone/>
            </a:pPr>
            <a:r>
              <a:rPr lang="et-EE" b="1" dirty="0" smtClean="0">
                <a:solidFill>
                  <a:srgbClr val="00B050"/>
                </a:solidFill>
              </a:rPr>
              <a:t>KONSTANDID</a:t>
            </a:r>
            <a:endParaRPr lang="et-EE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237888"/>
          </a:xfrm>
          <a:noFill/>
        </p:spPr>
        <p:txBody>
          <a:bodyPr>
            <a:normAutofit fontScale="90000"/>
          </a:bodyPr>
          <a:lstStyle/>
          <a:p>
            <a:r>
              <a:rPr lang="et-EE" sz="3600" b="1" dirty="0" smtClean="0"/>
              <a:t/>
            </a:r>
            <a:br>
              <a:rPr lang="et-EE" sz="3600" b="1" dirty="0" smtClean="0"/>
            </a:b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sz="2800" dirty="0"/>
              <a:t>Millest sõltub rahasumma, mis sa maksad pirukate eest, kui ühe piruka hind on 80 senti</a:t>
            </a:r>
            <a:r>
              <a:rPr lang="et-EE" sz="2800" dirty="0" smtClean="0"/>
              <a:t>?</a:t>
            </a:r>
          </a:p>
          <a:p>
            <a:pPr lvl="0">
              <a:buNone/>
            </a:pPr>
            <a:r>
              <a:rPr lang="et-EE" dirty="0" smtClean="0"/>
              <a:t>                   </a:t>
            </a:r>
            <a:r>
              <a:rPr lang="et-EE" b="1" dirty="0" smtClean="0">
                <a:solidFill>
                  <a:srgbClr val="C00000"/>
                </a:solidFill>
              </a:rPr>
              <a:t>r = 80 ∙ p</a:t>
            </a:r>
            <a:endParaRPr lang="et-EE" b="1" dirty="0">
              <a:solidFill>
                <a:srgbClr val="C00000"/>
              </a:solidFill>
            </a:endParaRPr>
          </a:p>
          <a:p>
            <a:pPr lvl="0"/>
            <a:r>
              <a:rPr lang="et-EE" sz="2800" dirty="0"/>
              <a:t>Millest sõltub läbitud teepikkus, kui kiirus on </a:t>
            </a:r>
            <a:r>
              <a:rPr lang="et-EE" sz="2800" dirty="0" smtClean="0"/>
              <a:t>3 km/h.</a:t>
            </a:r>
            <a:endParaRPr lang="et-EE" sz="2800" dirty="0" smtClean="0"/>
          </a:p>
          <a:p>
            <a:pPr lvl="0">
              <a:buNone/>
            </a:pPr>
            <a:r>
              <a:rPr lang="et-EE" sz="2800" dirty="0" smtClean="0"/>
              <a:t>          	          </a:t>
            </a:r>
            <a:r>
              <a:rPr lang="et-EE" dirty="0" smtClean="0">
                <a:solidFill>
                  <a:srgbClr val="C00000"/>
                </a:solidFill>
              </a:rPr>
              <a:t> </a:t>
            </a:r>
            <a:r>
              <a:rPr lang="et-EE" b="1" dirty="0" smtClean="0">
                <a:solidFill>
                  <a:srgbClr val="C00000"/>
                </a:solidFill>
              </a:rPr>
              <a:t>s = 3 ∙ t</a:t>
            </a:r>
            <a:endParaRPr lang="et-EE" b="1" dirty="0">
              <a:solidFill>
                <a:srgbClr val="C00000"/>
              </a:solidFill>
            </a:endParaRPr>
          </a:p>
          <a:p>
            <a:r>
              <a:rPr lang="et-EE" dirty="0"/>
              <a:t> </a:t>
            </a:r>
            <a:r>
              <a:rPr lang="et-EE" sz="2800" dirty="0" smtClean="0"/>
              <a:t>Millest </a:t>
            </a:r>
            <a:r>
              <a:rPr lang="et-EE" sz="2800" dirty="0"/>
              <a:t>sõltub ruudu pindala </a:t>
            </a:r>
            <a:r>
              <a:rPr lang="et-EE" sz="2800" dirty="0" smtClean="0"/>
              <a:t>?</a:t>
            </a:r>
          </a:p>
          <a:p>
            <a:pPr>
              <a:buNone/>
            </a:pPr>
            <a:r>
              <a:rPr lang="et-EE" dirty="0" smtClean="0"/>
              <a:t>		         </a:t>
            </a:r>
            <a:r>
              <a:rPr lang="et-EE" b="1" dirty="0" smtClean="0">
                <a:solidFill>
                  <a:srgbClr val="C00000"/>
                </a:solidFill>
              </a:rPr>
              <a:t>S = a</a:t>
            </a:r>
            <a:r>
              <a:rPr lang="et-EE" b="1" baseline="30000" dirty="0" smtClean="0">
                <a:solidFill>
                  <a:srgbClr val="C00000"/>
                </a:solidFill>
              </a:rPr>
              <a:t>2</a:t>
            </a:r>
            <a:endParaRPr lang="et-EE" b="1" dirty="0">
              <a:solidFill>
                <a:srgbClr val="C00000"/>
              </a:solidFill>
            </a:endParaRP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i="1" dirty="0" smtClean="0"/>
              <a:t>FUNKTSIOONID</a:t>
            </a:r>
            <a:endParaRPr lang="et-EE" sz="3600" i="1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pPr algn="ctr">
              <a:buNone/>
            </a:pPr>
            <a:r>
              <a:rPr lang="et-EE" b="1" u="sng" dirty="0" smtClean="0">
                <a:solidFill>
                  <a:srgbClr val="FF0000"/>
                </a:solidFill>
              </a:rPr>
              <a:t>Sõltuv muutuja </a:t>
            </a:r>
            <a:endParaRPr lang="et-EE" b="1" u="sng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t-EE" dirty="0" smtClean="0"/>
              <a:t>tähistus  – </a:t>
            </a:r>
            <a:r>
              <a:rPr lang="et-EE" b="1" dirty="0" smtClean="0">
                <a:solidFill>
                  <a:srgbClr val="FF0000"/>
                </a:solidFill>
              </a:rPr>
              <a:t>x</a:t>
            </a:r>
          </a:p>
          <a:p>
            <a:pPr algn="ctr">
              <a:buNone/>
            </a:pPr>
            <a:r>
              <a:rPr lang="et-EE" sz="2000" dirty="0"/>
              <a:t>n</a:t>
            </a:r>
            <a:r>
              <a:rPr lang="et-EE" sz="2000" dirty="0" smtClean="0"/>
              <a:t>imetatakse</a:t>
            </a:r>
            <a:r>
              <a:rPr lang="et-EE" dirty="0" smtClean="0"/>
              <a:t> </a:t>
            </a:r>
          </a:p>
          <a:p>
            <a:pPr algn="ctr">
              <a:buNone/>
            </a:pPr>
            <a:r>
              <a:rPr lang="et-EE" dirty="0" smtClean="0"/>
              <a:t>       </a:t>
            </a:r>
            <a:r>
              <a:rPr lang="et-EE" b="1" dirty="0" smtClean="0"/>
              <a:t> </a:t>
            </a:r>
            <a:r>
              <a:rPr lang="et-EE" b="1" dirty="0" smtClean="0">
                <a:solidFill>
                  <a:srgbClr val="FF0000"/>
                </a:solidFill>
              </a:rPr>
              <a:t>argument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pPr algn="ctr">
              <a:buNone/>
            </a:pPr>
            <a:r>
              <a:rPr lang="et-EE" b="1" u="sng" dirty="0" smtClean="0">
                <a:solidFill>
                  <a:srgbClr val="00B0F0"/>
                </a:solidFill>
              </a:rPr>
              <a:t>Sõltumatu muutuja</a:t>
            </a:r>
          </a:p>
          <a:p>
            <a:pPr algn="ctr">
              <a:buNone/>
            </a:pPr>
            <a:r>
              <a:rPr lang="et-EE" dirty="0" smtClean="0"/>
              <a:t>t</a:t>
            </a:r>
            <a:r>
              <a:rPr lang="et-EE" dirty="0" smtClean="0"/>
              <a:t>ähistus  –</a:t>
            </a:r>
            <a:r>
              <a:rPr lang="et-EE" b="1" dirty="0" smtClean="0">
                <a:solidFill>
                  <a:srgbClr val="00B0F0"/>
                </a:solidFill>
              </a:rPr>
              <a:t> y</a:t>
            </a:r>
          </a:p>
          <a:p>
            <a:pPr algn="ctr">
              <a:buNone/>
            </a:pPr>
            <a:r>
              <a:rPr lang="et-EE" sz="2000" dirty="0"/>
              <a:t>n</a:t>
            </a:r>
            <a:r>
              <a:rPr lang="et-EE" sz="2000" dirty="0" smtClean="0"/>
              <a:t>imetatakse</a:t>
            </a:r>
            <a:r>
              <a:rPr lang="et-EE" dirty="0" smtClean="0"/>
              <a:t> </a:t>
            </a:r>
          </a:p>
          <a:p>
            <a:pPr algn="ctr">
              <a:buNone/>
            </a:pPr>
            <a:r>
              <a:rPr lang="et-EE" dirty="0" smtClean="0"/>
              <a:t>   </a:t>
            </a:r>
            <a:r>
              <a:rPr lang="et-EE" b="1" dirty="0" smtClean="0">
                <a:solidFill>
                  <a:srgbClr val="00B0F0"/>
                </a:solidFill>
              </a:rPr>
              <a:t>argumendi väärtus</a:t>
            </a:r>
            <a:endParaRPr lang="et-EE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t-EE" sz="3200" b="1" dirty="0">
                <a:solidFill>
                  <a:srgbClr val="C00000"/>
                </a:solidFill>
              </a:rPr>
              <a:t>SÕLTUV</a:t>
            </a:r>
            <a:r>
              <a:rPr lang="et-EE" sz="3200" dirty="0">
                <a:solidFill>
                  <a:srgbClr val="C00000"/>
                </a:solidFill>
              </a:rPr>
              <a:t> muutuja on </a:t>
            </a:r>
            <a:r>
              <a:rPr lang="et-EE" sz="3200" b="1" dirty="0">
                <a:solidFill>
                  <a:srgbClr val="C00000"/>
                </a:solidFill>
              </a:rPr>
              <a:t>SÕLTUMATU</a:t>
            </a:r>
            <a:r>
              <a:rPr lang="et-EE" sz="3200" dirty="0">
                <a:solidFill>
                  <a:srgbClr val="C00000"/>
                </a:solidFill>
              </a:rPr>
              <a:t> muutuja </a:t>
            </a:r>
            <a:r>
              <a:rPr lang="et-EE" sz="3200" b="1" dirty="0">
                <a:solidFill>
                  <a:srgbClr val="C00000"/>
                </a:solidFill>
              </a:rPr>
              <a:t>FUNKTSIOON </a:t>
            </a:r>
            <a:r>
              <a:rPr lang="et-EE" sz="3200" dirty="0"/>
              <a:t/>
            </a:r>
            <a:br>
              <a:rPr lang="et-EE" sz="3200" dirty="0"/>
            </a:br>
            <a:r>
              <a:rPr lang="et-EE" sz="3200" dirty="0" smtClean="0"/>
              <a:t>.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669979"/>
          </a:xfrm>
        </p:spPr>
        <p:txBody>
          <a:bodyPr/>
          <a:lstStyle/>
          <a:p>
            <a:pPr lvl="0"/>
            <a:r>
              <a:rPr lang="et-EE" dirty="0"/>
              <a:t>Rahasumma on pirukate arvu </a:t>
            </a:r>
            <a:r>
              <a:rPr lang="et-EE" dirty="0" smtClean="0"/>
              <a:t>funktsioon</a:t>
            </a:r>
          </a:p>
          <a:p>
            <a:pPr lvl="0">
              <a:buNone/>
            </a:pPr>
            <a:r>
              <a:rPr lang="et-EE" dirty="0" smtClean="0"/>
              <a:t>                  </a:t>
            </a:r>
            <a:r>
              <a:rPr lang="et-EE" dirty="0"/>
              <a:t>y</a:t>
            </a:r>
            <a:r>
              <a:rPr lang="et-EE" dirty="0" smtClean="0"/>
              <a:t> = 80x</a:t>
            </a:r>
            <a:endParaRPr lang="et-EE" dirty="0"/>
          </a:p>
          <a:p>
            <a:pPr lvl="0"/>
            <a:r>
              <a:rPr lang="et-EE" dirty="0"/>
              <a:t>Teepikkus on aja </a:t>
            </a:r>
            <a:r>
              <a:rPr lang="et-EE" dirty="0" smtClean="0"/>
              <a:t>funktsioon</a:t>
            </a:r>
          </a:p>
          <a:p>
            <a:pPr lvl="0">
              <a:buNone/>
            </a:pPr>
            <a:r>
              <a:rPr lang="et-EE" dirty="0" smtClean="0"/>
              <a:t>                  y = 3x</a:t>
            </a:r>
            <a:endParaRPr lang="et-EE" dirty="0"/>
          </a:p>
          <a:p>
            <a:pPr lvl="0"/>
            <a:r>
              <a:rPr lang="et-EE" dirty="0"/>
              <a:t>Ruudu pindala on ruudu külje pikkuse </a:t>
            </a:r>
            <a:r>
              <a:rPr lang="et-EE" dirty="0" smtClean="0"/>
              <a:t>funktsioon</a:t>
            </a:r>
          </a:p>
          <a:p>
            <a:pPr>
              <a:buNone/>
            </a:pPr>
            <a:r>
              <a:rPr lang="et-EE" dirty="0" smtClean="0"/>
              <a:t>                   y = x</a:t>
            </a:r>
            <a:r>
              <a:rPr lang="et-EE" baseline="30000" dirty="0" smtClean="0"/>
              <a:t>2</a:t>
            </a:r>
            <a:endParaRPr lang="et-EE" dirty="0"/>
          </a:p>
          <a:p>
            <a:pPr lvl="0"/>
            <a:endParaRPr lang="et-EE" dirty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t-EE" dirty="0" smtClean="0"/>
              <a:t>Jätan meelde!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b="1" dirty="0" smtClean="0"/>
              <a:t>    Kui </a:t>
            </a:r>
            <a:r>
              <a:rPr lang="et-EE" b="1" dirty="0">
                <a:solidFill>
                  <a:srgbClr val="FF0000"/>
                </a:solidFill>
              </a:rPr>
              <a:t>sõltumatu muutuja x </a:t>
            </a:r>
            <a:r>
              <a:rPr lang="et-EE" b="1" dirty="0"/>
              <a:t>igale väärtusele vastab </a:t>
            </a:r>
            <a:r>
              <a:rPr lang="et-EE" b="1" dirty="0">
                <a:solidFill>
                  <a:srgbClr val="7030A0"/>
                </a:solidFill>
              </a:rPr>
              <a:t>ainult üks </a:t>
            </a:r>
            <a:r>
              <a:rPr lang="et-EE" b="1" dirty="0">
                <a:solidFill>
                  <a:srgbClr val="00B0F0"/>
                </a:solidFill>
              </a:rPr>
              <a:t>sõltuva muutuja väärtus y</a:t>
            </a:r>
            <a:r>
              <a:rPr lang="et-EE" b="1" dirty="0"/>
              <a:t>, siis nimetatakse sõltuvat muutujat sõltumatu muutuja </a:t>
            </a:r>
            <a:r>
              <a:rPr lang="et-EE" b="1" dirty="0">
                <a:solidFill>
                  <a:srgbClr val="C00000"/>
                </a:solidFill>
              </a:rPr>
              <a:t>funktsiooniks</a:t>
            </a:r>
            <a:r>
              <a:rPr lang="et-EE" b="1" dirty="0"/>
              <a:t>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154</Words>
  <Application>Microsoft Office PowerPoint</Application>
  <PresentationFormat>Ekraaniseanss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7</vt:i4>
      </vt:variant>
    </vt:vector>
  </HeadingPairs>
  <TitlesOfParts>
    <vt:vector size="8" baseType="lpstr">
      <vt:lpstr>Aspekt</vt:lpstr>
      <vt:lpstr>Jäävad ja muutuvad suurused. Funktsioonid. </vt:lpstr>
      <vt:lpstr>JÄÄVAD JA MUUTUVAD SUURUSED. </vt:lpstr>
      <vt:lpstr>Jätan meelde!</vt:lpstr>
      <vt:lpstr>  </vt:lpstr>
      <vt:lpstr>FUNKTSIOONID</vt:lpstr>
      <vt:lpstr>SÕLTUV muutuja on SÕLTUMATU muutuja FUNKTSIOON  .</vt:lpstr>
      <vt:lpstr>Jätan meelde!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Jäävad ja muutuvad suurused. Funktsioonid</dc:title>
  <dc:creator>kodu</dc:creator>
  <cp:lastModifiedBy>kodu</cp:lastModifiedBy>
  <cp:revision>8</cp:revision>
  <dcterms:created xsi:type="dcterms:W3CDTF">2014-02-26T21:29:46Z</dcterms:created>
  <dcterms:modified xsi:type="dcterms:W3CDTF">2014-02-26T22:48:46Z</dcterms:modified>
</cp:coreProperties>
</file>